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90" r:id="rId2"/>
    <p:sldId id="360" r:id="rId3"/>
    <p:sldId id="382" r:id="rId4"/>
    <p:sldId id="261" r:id="rId5"/>
    <p:sldId id="266" r:id="rId6"/>
    <p:sldId id="326" r:id="rId7"/>
    <p:sldId id="353" r:id="rId8"/>
    <p:sldId id="383" r:id="rId9"/>
    <p:sldId id="358" r:id="rId10"/>
    <p:sldId id="361" r:id="rId11"/>
    <p:sldId id="354" r:id="rId12"/>
    <p:sldId id="356" r:id="rId13"/>
    <p:sldId id="357" r:id="rId14"/>
    <p:sldId id="385" r:id="rId15"/>
    <p:sldId id="292" r:id="rId16"/>
    <p:sldId id="384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5" r:id="rId29"/>
    <p:sldId id="376" r:id="rId30"/>
    <p:sldId id="377" r:id="rId31"/>
    <p:sldId id="378" r:id="rId32"/>
    <p:sldId id="379" r:id="rId33"/>
    <p:sldId id="380" r:id="rId34"/>
    <p:sldId id="3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0889499082117927E-2"/>
          <c:y val="2.617095061135364E-2"/>
          <c:w val="0.91064492160784682"/>
          <c:h val="0.463528886008368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1  комунікативна</c:v>
                </c:pt>
                <c:pt idx="1">
                  <c:v>2  самосвідомость</c:v>
                </c:pt>
                <c:pt idx="2">
                  <c:v>3  мотиваційно-смислова</c:v>
                </c:pt>
                <c:pt idx="3">
                  <c:v>4  емоційно-почуттєва</c:v>
                </c:pt>
                <c:pt idx="4">
                  <c:v>5  інтелектуальна</c:v>
                </c:pt>
                <c:pt idx="5">
                  <c:v>6  характерологічна</c:v>
                </c:pt>
                <c:pt idx="6">
                  <c:v>7  компетентністна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3.3</c:v>
                </c:pt>
                <c:pt idx="1">
                  <c:v>2.9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3.4</c:v>
                </c:pt>
                <c:pt idx="6">
                  <c:v>3.1</c:v>
                </c:pt>
              </c:numCache>
            </c:numRef>
          </c:val>
        </c:ser>
        <c:shape val="box"/>
        <c:axId val="69773568"/>
        <c:axId val="69783552"/>
        <c:axId val="68329920"/>
      </c:bar3DChart>
      <c:catAx>
        <c:axId val="69773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69783552"/>
        <c:crosses val="autoZero"/>
        <c:auto val="1"/>
        <c:lblAlgn val="ctr"/>
        <c:lblOffset val="100"/>
      </c:catAx>
      <c:valAx>
        <c:axId val="69783552"/>
        <c:scaling>
          <c:orientation val="minMax"/>
        </c:scaling>
        <c:axPos val="l"/>
        <c:majorGridlines/>
        <c:numFmt formatCode="General" sourceLinked="1"/>
        <c:tickLblPos val="nextTo"/>
        <c:crossAx val="69773568"/>
        <c:crosses val="autoZero"/>
        <c:crossBetween val="between"/>
      </c:valAx>
      <c:serAx>
        <c:axId val="68329920"/>
        <c:scaling>
          <c:orientation val="minMax"/>
        </c:scaling>
        <c:delete val="1"/>
        <c:axPos val="b"/>
        <c:tickLblPos val="none"/>
        <c:crossAx val="6978355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сомооцінювання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дуже високий </c:v>
                </c:pt>
                <c:pt idx="1">
                  <c:v>високий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23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оцінювання батьками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дуже високий </c:v>
                </c:pt>
                <c:pt idx="1">
                  <c:v>високий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21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оцінювання класними керівниками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дуже високий </c:v>
                </c:pt>
                <c:pt idx="1">
                  <c:v>високий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15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</c:ser>
        <c:shape val="cylinder"/>
        <c:axId val="72478080"/>
        <c:axId val="61936768"/>
        <c:axId val="0"/>
      </c:bar3DChart>
      <c:catAx>
        <c:axId val="72478080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>
                <a:solidFill>
                  <a:srgbClr val="7030A0"/>
                </a:solidFill>
              </a:defRPr>
            </a:pPr>
            <a:endParaRPr lang="ru-RU"/>
          </a:p>
        </c:txPr>
        <c:crossAx val="61936768"/>
        <c:crosses val="autoZero"/>
        <c:auto val="1"/>
        <c:lblAlgn val="ctr"/>
        <c:lblOffset val="100"/>
      </c:catAx>
      <c:valAx>
        <c:axId val="61936768"/>
        <c:scaling>
          <c:orientation val="minMax"/>
        </c:scaling>
        <c:axPos val="l"/>
        <c:majorGridlines/>
        <c:numFmt formatCode="General" sourceLinked="1"/>
        <c:tickLblPos val="nextTo"/>
        <c:crossAx val="7247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0224183505139"/>
          <c:y val="0.21345545464921728"/>
          <c:w val="0.33640433799021807"/>
          <c:h val="0.64419948874440969"/>
        </c:manualLayout>
      </c:layout>
      <c:txPr>
        <a:bodyPr/>
        <a:lstStyle/>
        <a:p>
          <a:pPr>
            <a:lnSpc>
              <a:spcPct val="100000"/>
            </a:lnSpc>
            <a:defRPr sz="20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04286964129491"/>
          <c:y val="2.2738947764551504E-2"/>
          <c:w val="0.85106474190726056"/>
          <c:h val="0.9101173505496085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цінності</c:v>
                </c:pt>
              </c:strCache>
            </c:strRef>
          </c:tx>
          <c:cat>
            <c:strRef>
              <c:f>Лист1!$A$2:$A$21</c:f>
              <c:strCache>
                <c:ptCount val="20"/>
                <c:pt idx="0">
                  <c:v>доброта</c:v>
                </c:pt>
                <c:pt idx="1">
                  <c:v>милосердя</c:v>
                </c:pt>
                <c:pt idx="2">
                  <c:v>любов до людей</c:v>
                </c:pt>
                <c:pt idx="3">
                  <c:v>безкорисливість</c:v>
                </c:pt>
                <c:pt idx="4">
                  <c:v>оптимізм</c:v>
                </c:pt>
                <c:pt idx="5">
                  <c:v>любов до життя</c:v>
                </c:pt>
                <c:pt idx="6">
                  <c:v>гідність</c:v>
                </c:pt>
                <c:pt idx="7">
                  <c:v>честь</c:v>
                </c:pt>
                <c:pt idx="8">
                  <c:v>відповідальність</c:v>
                </c:pt>
                <c:pt idx="9">
                  <c:v>обов'язок</c:v>
                </c:pt>
                <c:pt idx="10">
                  <c:v>вірність</c:v>
                </c:pt>
                <c:pt idx="11">
                  <c:v>справедливість</c:v>
                </c:pt>
                <c:pt idx="12">
                  <c:v>чесність</c:v>
                </c:pt>
                <c:pt idx="13">
                  <c:v>правдолюбність</c:v>
                </c:pt>
                <c:pt idx="14">
                  <c:v>етична чистота</c:v>
                </c:pt>
                <c:pt idx="15">
                  <c:v>миролюбність</c:v>
                </c:pt>
                <c:pt idx="16">
                  <c:v>патріотизм</c:v>
                </c:pt>
                <c:pt idx="17">
                  <c:v>альтруїзм</c:v>
                </c:pt>
                <c:pt idx="18">
                  <c:v>совість</c:v>
                </c:pt>
                <c:pt idx="19">
                  <c:v>свідомість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186</c:v>
                </c:pt>
                <c:pt idx="1">
                  <c:v>180</c:v>
                </c:pt>
                <c:pt idx="2">
                  <c:v>302</c:v>
                </c:pt>
                <c:pt idx="3">
                  <c:v>167</c:v>
                </c:pt>
                <c:pt idx="4">
                  <c:v>278</c:v>
                </c:pt>
                <c:pt idx="5">
                  <c:v>320</c:v>
                </c:pt>
                <c:pt idx="6">
                  <c:v>292</c:v>
                </c:pt>
                <c:pt idx="7">
                  <c:v>286</c:v>
                </c:pt>
                <c:pt idx="8">
                  <c:v>224</c:v>
                </c:pt>
                <c:pt idx="9">
                  <c:v>190</c:v>
                </c:pt>
                <c:pt idx="10">
                  <c:v>278</c:v>
                </c:pt>
                <c:pt idx="11">
                  <c:v>269</c:v>
                </c:pt>
                <c:pt idx="12">
                  <c:v>278</c:v>
                </c:pt>
                <c:pt idx="13">
                  <c:v>256</c:v>
                </c:pt>
                <c:pt idx="14">
                  <c:v>267</c:v>
                </c:pt>
                <c:pt idx="15">
                  <c:v>314</c:v>
                </c:pt>
                <c:pt idx="16">
                  <c:v>269</c:v>
                </c:pt>
                <c:pt idx="17">
                  <c:v>215</c:v>
                </c:pt>
                <c:pt idx="18">
                  <c:v>265</c:v>
                </c:pt>
                <c:pt idx="19">
                  <c:v>198</c:v>
                </c:pt>
              </c:numCache>
            </c:numRef>
          </c:val>
        </c:ser>
        <c:shape val="box"/>
        <c:axId val="61978112"/>
        <c:axId val="61979648"/>
        <c:axId val="72468224"/>
      </c:bar3DChart>
      <c:catAx>
        <c:axId val="6197811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0">
                <a:solidFill>
                  <a:srgbClr val="C00000"/>
                </a:solidFill>
              </a:defRPr>
            </a:pPr>
            <a:endParaRPr lang="ru-RU"/>
          </a:p>
        </c:txPr>
        <c:crossAx val="61979648"/>
        <c:crosses val="autoZero"/>
        <c:auto val="1"/>
        <c:lblAlgn val="ctr"/>
        <c:lblOffset val="100"/>
      </c:catAx>
      <c:valAx>
        <c:axId val="61979648"/>
        <c:scaling>
          <c:orientation val="minMax"/>
        </c:scaling>
        <c:axPos val="l"/>
        <c:majorGridlines/>
        <c:numFmt formatCode="General" sourceLinked="1"/>
        <c:tickLblPos val="nextTo"/>
        <c:crossAx val="61978112"/>
        <c:crosses val="autoZero"/>
        <c:crossBetween val="between"/>
      </c:valAx>
      <c:serAx>
        <c:axId val="72468224"/>
        <c:scaling>
          <c:orientation val="minMax"/>
        </c:scaling>
        <c:axPos val="b"/>
        <c:tickLblPos val="nextTo"/>
        <c:crossAx val="61979648"/>
        <c:crosses val="autoZero"/>
      </c:ser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Віра в Бога</c:v>
                </c:pt>
                <c:pt idx="1">
                  <c:v>Відповідальність</c:v>
                </c:pt>
                <c:pt idx="2">
                  <c:v>Взаємодопомога  </c:v>
                </c:pt>
                <c:pt idx="3">
                  <c:v>Доброзичливість </c:v>
                </c:pt>
                <c:pt idx="4">
                  <c:v>Людяність</c:v>
                </c:pt>
                <c:pt idx="5">
                  <c:v>Самоконтроль   </c:v>
                </c:pt>
                <c:pt idx="6">
                  <c:v>Співчуття </c:v>
                </c:pt>
                <c:pt idx="7">
                  <c:v>Справедливість</c:v>
                </c:pt>
                <c:pt idx="8">
                  <c:v>Толерантність</c:v>
                </c:pt>
                <c:pt idx="9">
                  <c:v>Я - цінність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73</c:v>
                </c:pt>
                <c:pt idx="1">
                  <c:v>63</c:v>
                </c:pt>
                <c:pt idx="2">
                  <c:v>73</c:v>
                </c:pt>
                <c:pt idx="3">
                  <c:v>68</c:v>
                </c:pt>
                <c:pt idx="4">
                  <c:v>75</c:v>
                </c:pt>
                <c:pt idx="5">
                  <c:v>67</c:v>
                </c:pt>
                <c:pt idx="6">
                  <c:v>75</c:v>
                </c:pt>
                <c:pt idx="7">
                  <c:v>74</c:v>
                </c:pt>
                <c:pt idx="8">
                  <c:v>71</c:v>
                </c:pt>
                <c:pt idx="9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Віра в Бога</c:v>
                </c:pt>
                <c:pt idx="1">
                  <c:v>Відповідальність</c:v>
                </c:pt>
                <c:pt idx="2">
                  <c:v>Взаємодопомога  </c:v>
                </c:pt>
                <c:pt idx="3">
                  <c:v>Доброзичливість </c:v>
                </c:pt>
                <c:pt idx="4">
                  <c:v>Людяність</c:v>
                </c:pt>
                <c:pt idx="5">
                  <c:v>Самоконтроль   </c:v>
                </c:pt>
                <c:pt idx="6">
                  <c:v>Співчуття </c:v>
                </c:pt>
                <c:pt idx="7">
                  <c:v>Справедливість</c:v>
                </c:pt>
                <c:pt idx="8">
                  <c:v>Толерантність</c:v>
                </c:pt>
                <c:pt idx="9">
                  <c:v>Я - цінність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87</c:v>
                </c:pt>
                <c:pt idx="1">
                  <c:v>60</c:v>
                </c:pt>
                <c:pt idx="2">
                  <c:v>89</c:v>
                </c:pt>
                <c:pt idx="3">
                  <c:v>94</c:v>
                </c:pt>
                <c:pt idx="4">
                  <c:v>90</c:v>
                </c:pt>
                <c:pt idx="5">
                  <c:v>65</c:v>
                </c:pt>
                <c:pt idx="6">
                  <c:v>91</c:v>
                </c:pt>
                <c:pt idx="7">
                  <c:v>89</c:v>
                </c:pt>
                <c:pt idx="8">
                  <c:v>89</c:v>
                </c:pt>
                <c:pt idx="9">
                  <c:v>94</c:v>
                </c:pt>
              </c:numCache>
            </c:numRef>
          </c:val>
        </c:ser>
        <c:shape val="box"/>
        <c:axId val="97952896"/>
        <c:axId val="97954432"/>
        <c:axId val="97960384"/>
      </c:bar3DChart>
      <c:catAx>
        <c:axId val="97952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954432"/>
        <c:crosses val="autoZero"/>
        <c:auto val="1"/>
        <c:lblAlgn val="ctr"/>
        <c:lblOffset val="100"/>
      </c:catAx>
      <c:valAx>
        <c:axId val="97954432"/>
        <c:scaling>
          <c:orientation val="minMax"/>
        </c:scaling>
        <c:axPos val="l"/>
        <c:majorGridlines/>
        <c:numFmt formatCode="General" sourceLinked="1"/>
        <c:tickLblPos val="nextTo"/>
        <c:crossAx val="97952896"/>
        <c:crosses val="autoZero"/>
        <c:crossBetween val="between"/>
      </c:valAx>
      <c:serAx>
        <c:axId val="97960384"/>
        <c:scaling>
          <c:orientation val="minMax"/>
        </c:scaling>
        <c:delete val="1"/>
        <c:axPos val="b"/>
        <c:tickLblPos val="none"/>
        <c:crossAx val="97954432"/>
        <c:crosses val="autoZero"/>
      </c:ser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вхідний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2 клас</c:v>
                </c:pt>
                <c:pt idx="1">
                  <c:v>3 клас</c:v>
                </c:pt>
                <c:pt idx="2">
                  <c:v> 4 клас</c:v>
                </c:pt>
                <c:pt idx="3">
                  <c:v>5 клас</c:v>
                </c:pt>
                <c:pt idx="4">
                  <c:v>6 клас</c:v>
                </c:pt>
                <c:pt idx="5">
                  <c:v>7 клас</c:v>
                </c:pt>
                <c:pt idx="6">
                  <c:v>8 клас</c:v>
                </c:pt>
                <c:pt idx="7">
                  <c:v>9 клас</c:v>
                </c:pt>
                <c:pt idx="8">
                  <c:v>11 клас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3.1</c:v>
                </c:pt>
                <c:pt idx="1">
                  <c:v>3.3</c:v>
                </c:pt>
                <c:pt idx="2">
                  <c:v>3.5</c:v>
                </c:pt>
                <c:pt idx="3">
                  <c:v>3.8</c:v>
                </c:pt>
                <c:pt idx="4">
                  <c:v>3.8</c:v>
                </c:pt>
                <c:pt idx="5">
                  <c:v>4.2</c:v>
                </c:pt>
                <c:pt idx="6">
                  <c:v>3.6</c:v>
                </c:pt>
                <c:pt idx="7">
                  <c:v>4.4000000000000004</c:v>
                </c:pt>
                <c:pt idx="8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повторний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2 клас</c:v>
                </c:pt>
                <c:pt idx="1">
                  <c:v>3 клас</c:v>
                </c:pt>
                <c:pt idx="2">
                  <c:v> 4 клас</c:v>
                </c:pt>
                <c:pt idx="3">
                  <c:v>5 клас</c:v>
                </c:pt>
                <c:pt idx="4">
                  <c:v>6 клас</c:v>
                </c:pt>
                <c:pt idx="5">
                  <c:v>7 клас</c:v>
                </c:pt>
                <c:pt idx="6">
                  <c:v>8 клас</c:v>
                </c:pt>
                <c:pt idx="7">
                  <c:v>9 клас</c:v>
                </c:pt>
                <c:pt idx="8">
                  <c:v>11 клас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3.8</c:v>
                </c:pt>
                <c:pt idx="1">
                  <c:v>3</c:v>
                </c:pt>
                <c:pt idx="2">
                  <c:v>3.5</c:v>
                </c:pt>
                <c:pt idx="3">
                  <c:v>4.0999999999999996</c:v>
                </c:pt>
                <c:pt idx="4">
                  <c:v>3.9</c:v>
                </c:pt>
                <c:pt idx="5">
                  <c:v>3.8</c:v>
                </c:pt>
                <c:pt idx="6">
                  <c:v>3.6</c:v>
                </c:pt>
                <c:pt idx="7">
                  <c:v>4.5</c:v>
                </c:pt>
                <c:pt idx="8">
                  <c:v>4.8</c:v>
                </c:pt>
              </c:numCache>
            </c:numRef>
          </c:val>
        </c:ser>
        <c:shape val="cylinder"/>
        <c:axId val="97817728"/>
        <c:axId val="97819264"/>
        <c:axId val="0"/>
      </c:bar3DChart>
      <c:catAx>
        <c:axId val="97817728"/>
        <c:scaling>
          <c:orientation val="minMax"/>
        </c:scaling>
        <c:axPos val="b"/>
        <c:tickLblPos val="nextTo"/>
        <c:crossAx val="97819264"/>
        <c:crosses val="autoZero"/>
        <c:auto val="1"/>
        <c:lblAlgn val="ctr"/>
        <c:lblOffset val="100"/>
      </c:catAx>
      <c:valAx>
        <c:axId val="97819264"/>
        <c:scaling>
          <c:orientation val="minMax"/>
        </c:scaling>
        <c:axPos val="l"/>
        <c:majorGridlines/>
        <c:numFmt formatCode="General" sourceLinked="1"/>
        <c:tickLblPos val="nextTo"/>
        <c:crossAx val="978177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9784D-8199-4A9D-B50A-FCFC9986D9C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BB93D-DCA6-498F-92EC-10F54B29A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831D6-3993-4A12-A647-A7A3E3CF47D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B93D-DCA6-498F-92EC-10F54B29AB7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C0A4-E7CE-48EE-9633-AB6AF5C031C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BFCB-E911-4CE0-AFC3-DC295E07B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AppData\Local\Temp\Rar$DIa0.131\11882a3e0c0e8f2ff897b9bd23e063b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690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44" y="500042"/>
            <a:ext cx="8543956" cy="4572032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  <a:t>Якщо ми йдемо до  знань та при цьому поступаємося в моралі, то ми йдемо не вперед, а назад.</a:t>
            </a:r>
            <a:b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          </a:t>
            </a:r>
            <a:r>
              <a:rPr lang="uk-UA" sz="3600" b="1" dirty="0" smtClean="0">
                <a:solidFill>
                  <a:srgbClr val="00B050"/>
                </a:solidFill>
                <a:latin typeface="Bookman Old Style" pitchFamily="18" charset="0"/>
              </a:rPr>
              <a:t>Аристотель </a:t>
            </a:r>
            <a: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  <a:t>Спочатку треба пробудити душу в дитині, а потім шліфувати розум. Надто багато в світі людей,  яким ніхто не допоміг пробуджуватись. </a:t>
            </a:r>
            <a:b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Bookman Old Style" pitchFamily="18" charset="0"/>
              </a:rPr>
              <a:t>              </a:t>
            </a:r>
            <a:r>
              <a:rPr lang="uk-UA" sz="3600" b="1" dirty="0" err="1" smtClean="0">
                <a:solidFill>
                  <a:srgbClr val="00B050"/>
                </a:solidFill>
                <a:latin typeface="Bookman Old Style" pitchFamily="18" charset="0"/>
              </a:rPr>
              <a:t>А.де</a:t>
            </a:r>
            <a:r>
              <a:rPr lang="uk-UA" sz="36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uk-UA" sz="3600" b="1" dirty="0" err="1" smtClean="0">
                <a:solidFill>
                  <a:srgbClr val="00B050"/>
                </a:solidFill>
                <a:latin typeface="Bookman Old Style" pitchFamily="18" charset="0"/>
              </a:rPr>
              <a:t>Сент</a:t>
            </a:r>
            <a:r>
              <a:rPr lang="uk-UA" sz="3600" b="1" dirty="0" smtClean="0">
                <a:solidFill>
                  <a:srgbClr val="00B050"/>
                </a:solidFill>
                <a:latin typeface="Bookman Old Style" pitchFamily="18" charset="0"/>
              </a:rPr>
              <a:t> - Екзюпері</a:t>
            </a:r>
            <a:r>
              <a:rPr lang="uk-UA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uk-UA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Рівень вихованості учнів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lvl="5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1500174"/>
          <a:ext cx="807249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1714513"/>
          </a:xfrm>
        </p:spPr>
        <p:txBody>
          <a:bodyPr/>
          <a:lstStyle/>
          <a:p>
            <a:pPr lvl="5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</a:rPr>
              <a:t>     Рівні визначення  аксіосфери учнів 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714356"/>
          <a:ext cx="885828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3"/>
          </a:xfrm>
        </p:spPr>
        <p:txBody>
          <a:bodyPr/>
          <a:lstStyle/>
          <a:p>
            <a:pPr lvl="5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14282" y="33627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Результати моніторингу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рівня сформованості духовних якостей учні</a:t>
            </a:r>
            <a:r>
              <a:rPr lang="uk-UA" sz="2000" b="1" dirty="0" smtClean="0">
                <a:solidFill>
                  <a:srgbClr val="002060"/>
                </a:solidFill>
              </a:rPr>
              <a:t>в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42984"/>
          <a:ext cx="3214678" cy="41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8"/>
                <a:gridCol w="1571636"/>
                <a:gridCol w="571504"/>
                <a:gridCol w="71438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Духовні якості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Віра в Бога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87%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Відповідальність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Взаємоповага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Доброзичливість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Людяність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Самоконтроль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Співчуття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Справедливість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Толерантність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Я-цінність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82%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94%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571868" y="1000108"/>
          <a:ext cx="535785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lvl="5"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67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Ціннісне  ставлення до свого “Я “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071546"/>
          <a:ext cx="8786874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Фактори, що негативно впливають на духовний ріст молоді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uk-UA" dirty="0" smtClean="0"/>
              <a:t>відчуження особистості від суспільства, від національної культури, національних традицій,</a:t>
            </a:r>
            <a:endParaRPr lang="ru-RU" dirty="0" smtClean="0"/>
          </a:p>
          <a:p>
            <a:r>
              <a:rPr lang="uk-UA" dirty="0" smtClean="0"/>
              <a:t> занепад моралі серед дорослих та молоді,</a:t>
            </a:r>
            <a:endParaRPr lang="ru-RU" dirty="0" smtClean="0"/>
          </a:p>
          <a:p>
            <a:r>
              <a:rPr lang="uk-UA" dirty="0" smtClean="0"/>
              <a:t>криза сім</a:t>
            </a:r>
            <a:r>
              <a:rPr lang="ru-RU" dirty="0" smtClean="0"/>
              <a:t>’</a:t>
            </a:r>
            <a:r>
              <a:rPr lang="uk-UA" dirty="0" smtClean="0"/>
              <a:t>ї та сімейного виховання,</a:t>
            </a:r>
            <a:endParaRPr lang="ru-RU" dirty="0" smtClean="0"/>
          </a:p>
          <a:p>
            <a:r>
              <a:rPr lang="uk-UA" dirty="0" smtClean="0"/>
              <a:t>погіршення здоров’я  учні</a:t>
            </a:r>
            <a:endParaRPr lang="ru-RU" dirty="0" smtClean="0"/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бібліотека\Фон для презентации\ФОН\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3214710"/>
          </a:xfrm>
        </p:spPr>
        <p:txBody>
          <a:bodyPr>
            <a:normAutofit/>
          </a:bodyPr>
          <a:lstStyle/>
          <a:p>
            <a:r>
              <a:rPr lang="uk-UA" dirty="0" smtClean="0"/>
              <a:t>Духовний розвиток особистості у виховній системі школи 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“Серце</a:t>
            </a:r>
            <a:r>
              <a:rPr lang="uk-UA" dirty="0" smtClean="0"/>
              <a:t> в </a:t>
            </a:r>
            <a:r>
              <a:rPr lang="uk-UA" dirty="0" err="1" smtClean="0"/>
              <a:t>долонях”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7"/>
            <a:ext cx="8258204" cy="2143140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344422875.gif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3883">
            <a:off x="-33547" y="4454709"/>
            <a:ext cx="4383272" cy="3126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 основу виховної системи школи покладено філософські ідеї: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uk-UA" dirty="0" smtClean="0"/>
              <a:t>Г.С. Сковороди( філософія серця);</a:t>
            </a:r>
          </a:p>
          <a:p>
            <a:r>
              <a:rPr lang="uk-UA" dirty="0" smtClean="0"/>
              <a:t>В.М. Сухомлинського (гуманістичний підхід;)</a:t>
            </a:r>
          </a:p>
          <a:p>
            <a:r>
              <a:rPr lang="uk-UA" dirty="0" smtClean="0"/>
              <a:t>Т. Гордона ( духовне спілкування);</a:t>
            </a:r>
          </a:p>
          <a:p>
            <a:r>
              <a:rPr lang="uk-UA" dirty="0" smtClean="0"/>
              <a:t>Ю.Б. </a:t>
            </a:r>
            <a:r>
              <a:rPr lang="uk-UA" dirty="0" err="1" smtClean="0"/>
              <a:t>Гіппенрейтер</a:t>
            </a:r>
            <a:r>
              <a:rPr lang="uk-UA" dirty="0" smtClean="0"/>
              <a:t>  ( амфора любові);</a:t>
            </a:r>
          </a:p>
          <a:p>
            <a:r>
              <a:rPr lang="uk-UA" dirty="0" smtClean="0"/>
              <a:t>І.Д.</a:t>
            </a:r>
            <a:r>
              <a:rPr lang="uk-UA" dirty="0" err="1" smtClean="0"/>
              <a:t>Беха</a:t>
            </a:r>
            <a:r>
              <a:rPr lang="uk-UA" dirty="0" smtClean="0"/>
              <a:t> ( особистісно - орієнтований	 підхід); </a:t>
            </a:r>
          </a:p>
          <a:p>
            <a:r>
              <a:rPr lang="uk-UA" dirty="0" smtClean="0"/>
              <a:t>Інших вітчизняних та зарубіжних педагогів і психологів.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3211FB"/>
                </a:solidFill>
                <a:latin typeface="Times New Roman" pitchFamily="18" charset="0"/>
                <a:cs typeface="Times New Roman" pitchFamily="18" charset="0"/>
              </a:rPr>
              <a:t>Основні ідеї виховної системи. </a:t>
            </a:r>
            <a:br>
              <a:rPr lang="uk-UA" b="1" i="1" dirty="0" smtClean="0">
                <a:solidFill>
                  <a:srgbClr val="3211F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3211FB"/>
                </a:solidFill>
                <a:latin typeface="Times New Roman" pitchFamily="18" charset="0"/>
                <a:cs typeface="Times New Roman" pitchFamily="18" charset="0"/>
              </a:rPr>
              <a:t>Перша ідея “ Амфора  любові ”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Амфо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821556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3211FB"/>
                </a:solidFill>
                <a:latin typeface="Times New Roman" pitchFamily="18" charset="0"/>
                <a:cs typeface="Times New Roman" pitchFamily="18" charset="0"/>
              </a:rPr>
              <a:t>Друга ідея “ Країна любові ” 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Рома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3211FB"/>
                </a:solidFill>
                <a:latin typeface="Times New Roman" pitchFamily="18" charset="0"/>
                <a:cs typeface="Times New Roman" pitchFamily="18" charset="0"/>
              </a:rPr>
              <a:t>Третя  ідея “ П'ять кроків духовності ” 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 ДО СЕБЕ,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прийняття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Я–неповторності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рівень самоствердження;</a:t>
            </a:r>
          </a:p>
          <a:p>
            <a:pPr algn="just">
              <a:lnSpc>
                <a:spcPct val="80000"/>
              </a:lnSpc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 ДО БАТЬКІВ, РОДИЧІВ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рівень сімейних цінностей:</a:t>
            </a:r>
          </a:p>
          <a:p>
            <a:pPr algn="just">
              <a:lnSpc>
                <a:spcPct val="80000"/>
              </a:lnSpc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 ДО НАРОДУ, ДЕРЖАВИ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рівень  громадянських цінностей;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 ДО ЛЮДСТВА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рівень  загальнолюдських цінностей;</a:t>
            </a:r>
          </a:p>
          <a:p>
            <a:pPr algn="just">
              <a:lnSpc>
                <a:spcPct val="80000"/>
              </a:lnSpc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 ДО ПРИРОДИ, БУТТЯ, ВСІХ ЖИВИХ ІСТОТ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рівень  духовних  цінностей;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57ae7b0f04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Найвища цінність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uk-UA" dirty="0" smtClean="0"/>
              <a:t>ОСВІДЧЕНІСТЬ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ВИХОВАНІСТЬ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ДУХОВНА КУЛЬТУРА ОСОБИСТОСТІ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643073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Засоби виховного впливу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715436" cy="3924312"/>
          </a:xfrm>
        </p:spPr>
        <p:txBody>
          <a:bodyPr/>
          <a:lstStyle/>
          <a:p>
            <a:pPr algn="l"/>
            <a:r>
              <a:rPr lang="uk-UA" sz="4000" dirty="0" smtClean="0">
                <a:solidFill>
                  <a:schemeClr val="tx1"/>
                </a:solidFill>
              </a:rPr>
              <a:t>Учнівське самоврядування</a:t>
            </a:r>
          </a:p>
          <a:p>
            <a:pPr algn="l"/>
            <a:r>
              <a:rPr lang="uk-UA" sz="4000" dirty="0" smtClean="0">
                <a:solidFill>
                  <a:schemeClr val="tx1"/>
                </a:solidFill>
              </a:rPr>
              <a:t>Співпраця з батьками учнів</a:t>
            </a:r>
          </a:p>
          <a:p>
            <a:pPr algn="l"/>
            <a:r>
              <a:rPr lang="uk-UA" sz="4000" dirty="0" smtClean="0">
                <a:solidFill>
                  <a:schemeClr val="tx1"/>
                </a:solidFill>
              </a:rPr>
              <a:t>Взаємодія з вчителями – предметниками</a:t>
            </a:r>
          </a:p>
          <a:p>
            <a:pPr algn="l"/>
            <a:r>
              <a:rPr lang="uk-UA" sz="4000" dirty="0" smtClean="0">
                <a:solidFill>
                  <a:schemeClr val="tx1"/>
                </a:solidFill>
              </a:rPr>
              <a:t>Взаємодія з громадськістю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7652" name="Рисунок 4" descr="P42603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643338" cy="2625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Рисунок 9" descr="IMG_255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3571880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53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857628"/>
            <a:ext cx="3500462" cy="2817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P42303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785794"/>
            <a:ext cx="3619527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0"/>
            <a:ext cx="85725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УЧНІВСЬКЕ САМОВРЯДУВАННЯ</a:t>
            </a:r>
          </a:p>
          <a:p>
            <a:endParaRPr lang="uk-UA" sz="3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sz="3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sz="3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</a:p>
          <a:p>
            <a:r>
              <a:rPr lang="uk-UA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Впорядковуємо садиби ветеранів</a:t>
            </a:r>
            <a:endParaRPr lang="ru-RU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00164" y="5929330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Благодійний ярмарок </a:t>
            </a:r>
          </a:p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“ </a:t>
            </a:r>
            <a:r>
              <a:rPr lang="uk-UA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Діти-</a:t>
            </a:r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дітям “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5929330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Вітаємо визволителів</a:t>
            </a:r>
          </a:p>
          <a:p>
            <a:r>
              <a:rPr lang="uk-UA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зі святом  </a:t>
            </a:r>
          </a:p>
          <a:p>
            <a:r>
              <a:rPr lang="uk-UA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1440"/>
            <a:ext cx="9144000" cy="6949440"/>
          </a:xfrm>
          <a:prstGeom prst="rect">
            <a:avLst/>
          </a:prstGeom>
        </p:spPr>
      </p:pic>
      <p:pic>
        <p:nvPicPr>
          <p:cNvPr id="24578" name="Рисунок 1" descr="0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00438"/>
            <a:ext cx="3643338" cy="2753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Рисунок 5" descr="Рисунок2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4290"/>
            <a:ext cx="375507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Рисунок 6" descr="img0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86190"/>
            <a:ext cx="3557593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тьь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285728"/>
            <a:ext cx="3294314" cy="2557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214346" y="2428868"/>
            <a:ext cx="54292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Зустріч із сином визволителя </a:t>
            </a:r>
            <a:r>
              <a:rPr lang="uk-UA" sz="2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Катеринівки</a:t>
            </a:r>
            <a:endParaRPr lang="ru-RU" sz="2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78605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Вшановуємо подвиг воїнів - інтернаціоналістів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5715016"/>
            <a:ext cx="54292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uk-UA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гостях у ліквідатора аварії </a:t>
            </a:r>
            <a:r>
              <a:rPr lang="uk-UA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наЧАЕС</a:t>
            </a:r>
            <a:r>
              <a:rPr lang="uk-UA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52863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забуваємо наших ветеранів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Рисунок 2" descr="IMG_29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98" y="0"/>
            <a:ext cx="91787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Рисунок 1" descr="DSC091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76" cy="294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Рисунок 3" descr="IMG_459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041" y="214290"/>
            <a:ext cx="390395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Рисунок 4" descr="IMG_468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57628"/>
            <a:ext cx="366315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Рисунок 5" descr="IMG_469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929066"/>
            <a:ext cx="3429024" cy="272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14348" y="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Зустрічі з Героями АТО</a:t>
            </a:r>
            <a:endParaRPr lang="ru-RU" sz="4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0"/>
            <a:ext cx="9144000" cy="6852780"/>
          </a:xfrm>
          <a:prstGeom prst="rect">
            <a:avLst/>
          </a:prstGeom>
        </p:spPr>
      </p:pic>
      <p:pic>
        <p:nvPicPr>
          <p:cNvPr id="3" name="Рисунок 2" descr="дд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3860561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8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86190"/>
            <a:ext cx="3957675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2" descr="OCPVNoDIz7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714356"/>
            <a:ext cx="3857652" cy="28128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SCF09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857628"/>
            <a:ext cx="3890680" cy="2714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Знайомство зі звичаями та традиціями рідного краю</a:t>
            </a:r>
            <a:endParaRPr lang="ru-RU" sz="32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142844" y="4429132"/>
            <a:ext cx="3038318" cy="225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549275"/>
            <a:ext cx="7429500" cy="808038"/>
          </a:xfrm>
        </p:spPr>
        <p:txBody>
          <a:bodyPr anchorCtr="1">
            <a:normAutofit fontScale="9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uk-UA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Родинні свята в школі </a:t>
            </a:r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857496"/>
            <a:ext cx="2772344" cy="21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Рисунок 9"/>
          <p:cNvPicPr>
            <a:picLocks noChangeAspect="1"/>
          </p:cNvPicPr>
          <p:nvPr/>
        </p:nvPicPr>
        <p:blipFill>
          <a:blip r:embed="rId5" cstate="print"/>
          <a:srcRect l="5898" r="5634" b="63208"/>
          <a:stretch>
            <a:fillRect/>
          </a:stretch>
        </p:blipFill>
        <p:spPr bwMode="auto">
          <a:xfrm rot="1224651">
            <a:off x="4633990" y="1307900"/>
            <a:ext cx="3913338" cy="22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52695">
            <a:off x="-163947" y="1095913"/>
            <a:ext cx="3108394" cy="21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341038"/>
            <a:ext cx="3357586" cy="25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8407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800" y="0"/>
            <a:ext cx="9347200" cy="701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3364130" cy="252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928670"/>
            <a:ext cx="3000395" cy="22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385175" cy="14319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uk-UA" dirty="0" smtClean="0">
                <a:solidFill>
                  <a:srgbClr val="0044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endParaRPr lang="ru-RU" dirty="0" smtClean="0">
              <a:solidFill>
                <a:srgbClr val="0044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428625"/>
            <a:ext cx="7358062" cy="1019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uk-UA" sz="28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 </a:t>
            </a:r>
            <a:r>
              <a:rPr lang="uk-UA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Спортивні свята</a:t>
            </a:r>
            <a:endParaRPr lang="ru-RU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3143272" cy="24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643446"/>
            <a:ext cx="3262488" cy="244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572008"/>
            <a:ext cx="33331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8407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3200" y="0"/>
            <a:ext cx="9347200" cy="7010400"/>
          </a:xfrm>
          <a:prstGeom prst="rect">
            <a:avLst/>
          </a:prstGeom>
        </p:spPr>
      </p:pic>
      <p:pic>
        <p:nvPicPr>
          <p:cNvPr id="17410" name="Picture 4" descr="C:\Documents and Settings\Администратор\Рабочий стол\виховання працею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714356"/>
            <a:ext cx="2393141" cy="319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Documents and Settings\Администратор\Рабочий стол\виховання працею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0"/>
            <a:ext cx="2928958" cy="390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428625"/>
            <a:ext cx="7651750" cy="928688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Виховання  працею    </a:t>
            </a:r>
            <a:endParaRPr lang="ru-RU" sz="6600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741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727200" y="4143375"/>
            <a:ext cx="3630613" cy="214313"/>
          </a:xfrm>
        </p:spPr>
        <p:txBody>
          <a:bodyPr>
            <a:normAutofit fontScale="32500" lnSpcReduction="20000"/>
          </a:bodyPr>
          <a:lstStyle/>
          <a:p>
            <a:r>
              <a:rPr lang="uk-UA" smtClean="0"/>
              <a:t>    </a:t>
            </a:r>
            <a:endParaRPr lang="ru-RU" smtClean="0"/>
          </a:p>
        </p:txBody>
      </p:sp>
      <p:pic>
        <p:nvPicPr>
          <p:cNvPr id="17414" name="Picture 2" descr="C:\Documents and Settings\Администратор\Рабочий стол\виховання працею\image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714752"/>
            <a:ext cx="4191795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407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6" name="Рисунок 1" descr="DSC060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5"/>
            <a:ext cx="364331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Рисунок 2" descr="ршгнп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964" y="3786190"/>
            <a:ext cx="3490105" cy="2606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Рисунок 5" descr="IMG_436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371477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9" name="Рисунок 6" descr="SDC1966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785795"/>
            <a:ext cx="3717925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642974" y="1"/>
            <a:ext cx="101441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СПІВПРАЦЯ ШКОЛИ ТА СІЛЬСЬКОЇ РАДИ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72206"/>
            <a:ext cx="50720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Вітаємо </a:t>
            </a:r>
            <a:r>
              <a:rPr lang="uk-UA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жінок-</a:t>
            </a: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трудівниць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00437"/>
            <a:ext cx="4429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Відкриття дороги</a:t>
            </a:r>
            <a:endParaRPr lang="ru-RU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628652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Сільський    ярмарок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4" y="3286124"/>
            <a:ext cx="50720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Екскурсія до млина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оьисм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5842" name="Рисунок 1" descr="IMG_109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66"/>
            <a:ext cx="3214710" cy="2599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3" name="Рисунок 2" descr="DSCF04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411" y="3571876"/>
            <a:ext cx="3809089" cy="285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Рисунок 4" descr="DSC_022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642918"/>
            <a:ext cx="4000528" cy="260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5" name="Рисунок 6" descr="Изображение 06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00438"/>
            <a:ext cx="354806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СПІВПРАЦЯ ШКОЛИ З БУДИНКОМ КУЛЬТУРИ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29330"/>
            <a:ext cx="685801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uk-UA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 визволення </a:t>
            </a:r>
          </a:p>
          <a:p>
            <a:r>
              <a:rPr lang="uk-UA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с. </a:t>
            </a:r>
            <a:r>
              <a:rPr lang="uk-UA" sz="2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Катеринівки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6273225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uk-UA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Родинне свято 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Свято стиглого колоса           Огляд художньої самодіяльності </a:t>
            </a:r>
            <a:endParaRPr lang="ru-RU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57ae7b0f04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ОБ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smtClean="0">
                <a:solidFill>
                  <a:srgbClr val="0070C0"/>
                </a:solidFill>
              </a:rPr>
              <a:t>ЄКТ ДОСЛІДЖЕННЯ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Навчально  – виховний процес в школі</a:t>
            </a:r>
            <a:endParaRPr lang="ru-RU" dirty="0" smtClean="0"/>
          </a:p>
          <a:p>
            <a:r>
              <a:rPr lang="uk-UA" dirty="0" smtClean="0"/>
              <a:t>Процес формування ціннісних орієнтацій</a:t>
            </a:r>
          </a:p>
          <a:p>
            <a:pPr marL="0" lvl="0" indent="0">
              <a:buNone/>
            </a:pPr>
            <a:r>
              <a:rPr lang="uk-UA" sz="4000" b="1" dirty="0" smtClean="0">
                <a:solidFill>
                  <a:srgbClr val="0070C0"/>
                </a:solidFill>
              </a:rPr>
              <a:t>           ПРЕДМЕТ ДОСЛІДЖЕННЯ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dirty="0" smtClean="0"/>
              <a:t>Умови оптимізації процесу формування ціннісних ставлень до суспільства і держави, до культурних, духовних надбань рідного краю; </a:t>
            </a:r>
          </a:p>
          <a:p>
            <a:r>
              <a:rPr lang="uk-UA" dirty="0" smtClean="0"/>
              <a:t> розвиток аксіосфери особистості на засадах традиційних духовних цінностей в системі роботи школи.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2" descr="100_09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52"/>
            <a:ext cx="4357693" cy="3017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гоьисм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5842" name="Рисунок 1" descr="IMG_109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321471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3" name="Рисунок 2" descr="DSCF04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411" y="3571876"/>
            <a:ext cx="3809089" cy="285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Рисунок 4" descr="DSC_022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642918"/>
            <a:ext cx="4143404" cy="2179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5" name="Рисунок 6" descr="Изображение 06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00438"/>
            <a:ext cx="354806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СПІВПРАЦЯ З ТОВ А “ </a:t>
            </a:r>
            <a:r>
              <a:rPr lang="uk-UA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СЛАВУТИЧ”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29330"/>
            <a:ext cx="685801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uk-UA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 визволення </a:t>
            </a:r>
          </a:p>
          <a:p>
            <a:r>
              <a:rPr lang="uk-UA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с. </a:t>
            </a:r>
            <a:r>
              <a:rPr lang="uk-UA" sz="2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Катеринівки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6273225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uk-UA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Свято стиглого колоса           Рідній Дніпропетровщині - 80 </a:t>
            </a:r>
            <a:endParaRPr lang="ru-RU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" descr="4Ls89T87NHQ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3500439"/>
            <a:ext cx="392909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2" descr="100_09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42918"/>
            <a:ext cx="4429131" cy="2517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4" descr="DSC09148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500438"/>
            <a:ext cx="364333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семінар1\фото-сем\dHLlUM537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8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4414"/>
            <a:ext cx="9144000" cy="6853586"/>
          </a:xfrm>
          <a:prstGeom prst="rect">
            <a:avLst/>
          </a:prstGeom>
        </p:spPr>
      </p:pic>
      <p:pic>
        <p:nvPicPr>
          <p:cNvPr id="32770" name="Рисунок 1" descr="Изображение 1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20675"/>
            <a:ext cx="3714747" cy="282257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2771" name="Рисунок 2" descr="ьььььььььььььь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571876"/>
            <a:ext cx="3643340" cy="264318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2773" name="Рисунок 8" descr="DSCF07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268288"/>
            <a:ext cx="3738563" cy="2803525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500562" y="3071810"/>
            <a:ext cx="428624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614364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uk-UA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Масляна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6286520"/>
            <a:ext cx="36756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Паски до Великодня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307181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СПІВПРАЦЯ      ІЗ     ЦЕРКВОЮ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_G-6ocS4-9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643314"/>
            <a:ext cx="3429024" cy="2571768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4000" cy="6853586"/>
          </a:xfrm>
          <a:prstGeom prst="rect">
            <a:avLst/>
          </a:prstGeom>
        </p:spPr>
      </p:pic>
      <p:pic>
        <p:nvPicPr>
          <p:cNvPr id="3" name="Рисунок 2" descr="1f447BoyD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9808">
            <a:off x="770644" y="3659342"/>
            <a:ext cx="3709636" cy="2804246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6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30110">
            <a:off x="5072066" y="500042"/>
            <a:ext cx="3262335" cy="2571768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20161118_110426_1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34957">
            <a:off x="1142976" y="584794"/>
            <a:ext cx="3286148" cy="2844206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20161118_110040_2C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17655">
            <a:off x="5374593" y="3389744"/>
            <a:ext cx="3367569" cy="3040369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93297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СПІЛЬНА РОБОТА ШКОЛИ ТА  ФАП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72206"/>
            <a:ext cx="9501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Просвітницько</a:t>
            </a:r>
            <a:r>
              <a:rPr lang="uk-UA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оздоровчі заходи</a:t>
            </a:r>
            <a:endParaRPr lang="ru-RU" sz="4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AppData\Local\Temp\Rar$DIa0.131\11882a3e0c0e8f2ff897b9bd23e063b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690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44" y="500042"/>
            <a:ext cx="8543956" cy="4572032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uk-UA" sz="6000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00042"/>
            <a:ext cx="7429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uk-UA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Те, чого сьогодні навчається в класі одне покоління, стане нормою життя наступного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                               </a:t>
            </a:r>
          </a:p>
          <a:p>
            <a:pPr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                                   А.Лінкольн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57ae7b0f04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Мета моніторингу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sz="3600" dirty="0" smtClean="0"/>
              <a:t> </a:t>
            </a:r>
            <a:r>
              <a:rPr lang="uk-UA" sz="2900" dirty="0" smtClean="0"/>
              <a:t>удосконалення педагогічних форм і методів, які забезпечують формування духовних цінностей;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визначення  результативності  духовно-етичного виховання учнів;</a:t>
            </a:r>
          </a:p>
          <a:p>
            <a:pPr lvl="0"/>
            <a:r>
              <a:rPr lang="ru-RU" dirty="0" smtClean="0"/>
              <a:t>сприяння розвитку учнівського самоврядування;</a:t>
            </a:r>
          </a:p>
          <a:p>
            <a:pPr lvl="0"/>
            <a:r>
              <a:rPr lang="ru-RU" dirty="0" smtClean="0"/>
              <a:t>створення умов для засвоєння </a:t>
            </a:r>
            <a:r>
              <a:rPr lang="uk-UA" dirty="0" smtClean="0"/>
              <a:t>християнських, </a:t>
            </a:r>
            <a:r>
              <a:rPr lang="ru-RU" dirty="0" smtClean="0"/>
              <a:t>національних та загальнолюдських цінностей, самовиховання і самореалізації особистості, сприяння інтелектуальному, морально-духовному та естетичному розвитку особистості;</a:t>
            </a:r>
          </a:p>
          <a:p>
            <a:pPr lvl="0"/>
            <a:r>
              <a:rPr lang="ru-RU" dirty="0" smtClean="0"/>
              <a:t>органічн</a:t>
            </a:r>
            <a:r>
              <a:rPr lang="uk-UA" dirty="0" smtClean="0"/>
              <a:t>е </a:t>
            </a:r>
            <a:r>
              <a:rPr lang="ru-RU" dirty="0" smtClean="0"/>
              <a:t>поєднання організаційно-педагогічної, сімейно-родинної, національно-культурної та просвітницької діяльності класного керівника, вчителів, батьків, учнів;</a:t>
            </a:r>
          </a:p>
          <a:p>
            <a:pPr lvl="0"/>
            <a:r>
              <a:rPr lang="ru-RU" dirty="0" smtClean="0"/>
              <a:t>виявлення ефективності впровадження моделі виховної системи </a:t>
            </a:r>
            <a:r>
              <a:rPr lang="uk-UA" dirty="0" smtClean="0"/>
              <a:t>школи.</a:t>
            </a:r>
            <a:endParaRPr lang="ru-RU" dirty="0" smtClean="0"/>
          </a:p>
          <a:p>
            <a:endParaRPr lang="uk-UA" dirty="0" smtClean="0"/>
          </a:p>
          <a:p>
            <a:endParaRPr lang="ru-RU" sz="3600" dirty="0" smtClean="0"/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57ae7b0f04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1000132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Завдання моніторингового дослідження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здійснити </a:t>
            </a:r>
            <a:r>
              <a:rPr lang="uk-UA" dirty="0"/>
              <a:t>експериментальну перевірку ефективності системи шкільної та позашкільної роботи як середовища духовно-ціннісного саморозвитку дитини</a:t>
            </a:r>
            <a:r>
              <a:rPr lang="uk-UA" dirty="0" smtClean="0"/>
              <a:t>;</a:t>
            </a:r>
            <a:endParaRPr lang="ru-RU" dirty="0"/>
          </a:p>
          <a:p>
            <a:pPr lvl="0"/>
            <a:r>
              <a:rPr lang="uk-UA" dirty="0"/>
              <a:t>розробити </a:t>
            </a:r>
            <a:r>
              <a:rPr lang="uk-UA" dirty="0" smtClean="0"/>
              <a:t>методичні </a:t>
            </a:r>
            <a:r>
              <a:rPr lang="uk-UA" dirty="0"/>
              <a:t>рекомендації щодо системи розвитку аксіосфери учнів </a:t>
            </a:r>
            <a:r>
              <a:rPr lang="uk-UA" dirty="0" smtClean="0"/>
              <a:t> </a:t>
            </a:r>
            <a:r>
              <a:rPr lang="uk-UA" dirty="0"/>
              <a:t>на засадах традиційних духовних цінностей для практичного застосування в роботі інших навчальних закладів.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1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57ae7b0f04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0070C0"/>
                </a:solidFill>
              </a:rPr>
              <a:t>Інструментарій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опитувальні листи</a:t>
            </a:r>
            <a:endParaRPr lang="ru-RU" dirty="0" smtClean="0"/>
          </a:p>
          <a:p>
            <a:r>
              <a:rPr lang="uk-UA" dirty="0" smtClean="0"/>
              <a:t> діагностичні карти</a:t>
            </a:r>
            <a:endParaRPr lang="ru-RU" dirty="0" smtClean="0"/>
          </a:p>
          <a:p>
            <a:r>
              <a:rPr lang="uk-UA" dirty="0" smtClean="0"/>
              <a:t>соціометричні дослідження </a:t>
            </a:r>
            <a:endParaRPr lang="ru-RU" dirty="0" smtClean="0"/>
          </a:p>
          <a:p>
            <a:r>
              <a:rPr lang="uk-UA" dirty="0" smtClean="0"/>
              <a:t> бесіди</a:t>
            </a:r>
            <a:endParaRPr lang="ru-RU" dirty="0" smtClean="0"/>
          </a:p>
          <a:p>
            <a:r>
              <a:rPr lang="uk-UA" dirty="0" smtClean="0"/>
              <a:t> анкети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ПСИХОДІАГНОСТИЧНІ КРИТЕРІЇ ТА ІНСТРУМЕНТАРІЙ ДОСЛІДЖЕННЯ РІВНЯ РОЗВИТКУ ОСОБИСТІСНОЇ СКЛАДОВОЇ ДУХОВНОЇ КУЛЬТУРИ УЧНІВ</a:t>
            </a:r>
            <a:r>
              <a:rPr lang="uk-UA" sz="2000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072098"/>
          </a:xfrm>
        </p:spPr>
        <p:txBody>
          <a:bodyPr/>
          <a:lstStyle/>
          <a:p>
            <a:pPr lvl="5">
              <a:buNone/>
            </a:pPr>
            <a:r>
              <a:rPr lang="uk-UA" dirty="0" smtClean="0"/>
              <a:t> </a:t>
            </a:r>
            <a:endParaRPr lang="ru-RU" dirty="0" smtClean="0"/>
          </a:p>
          <a:p>
            <a:pPr lvl="5">
              <a:buNone/>
            </a:pPr>
            <a:endParaRPr lang="uk-UA" sz="2400" dirty="0" smtClean="0"/>
          </a:p>
          <a:p>
            <a:pPr lvl="5">
              <a:buNone/>
            </a:pPr>
            <a:endParaRPr lang="uk-UA" sz="2400" dirty="0" smtClean="0">
              <a:solidFill>
                <a:srgbClr val="7030A0"/>
              </a:solidFill>
            </a:endParaRPr>
          </a:p>
          <a:p>
            <a:pPr lvl="5">
              <a:buNone/>
            </a:pP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9" y="1071545"/>
          <a:ext cx="8643999" cy="515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638169">
                <a:tc>
                  <a:txBody>
                    <a:bodyPr/>
                    <a:lstStyle/>
                    <a:p>
                      <a:r>
                        <a:rPr lang="uk-UA" dirty="0" smtClean="0"/>
                        <a:t>Психодіагностичні критерії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Рівні розвитку духовної культури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Психодіагностичний інструментарій</a:t>
                      </a:r>
                      <a:endParaRPr lang="ru-RU" dirty="0"/>
                    </a:p>
                  </a:txBody>
                  <a:tcPr/>
                </a:tc>
              </a:tr>
              <a:tr h="921799"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Розвиненість різних складових духовної культури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Початковий, середній, достатній, вищий рівні розвитку духовної культури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Опитувальник для виявлення розвитку духовної культури учнів</a:t>
                      </a:r>
                      <a:endParaRPr lang="ru-RU" dirty="0"/>
                    </a:p>
                  </a:txBody>
                  <a:tcPr/>
                </a:tc>
              </a:tr>
              <a:tr h="1179894">
                <a:tc>
                  <a:txBody>
                    <a:bodyPr/>
                    <a:lstStyle/>
                    <a:p>
                      <a:r>
                        <a:rPr lang="uk-UA" dirty="0" smtClean="0"/>
                        <a:t>Індивідуальні, сімейні, суспільно-соціальні, загальнолюдські цінності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Реальна структура ціннісних</a:t>
                      </a:r>
                      <a:r>
                        <a:rPr lang="uk-UA" baseline="0" dirty="0" smtClean="0"/>
                        <a:t> орієнтацій особистості, ієрархія особистісних цінностей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Методика С.С.Бубнової</a:t>
                      </a:r>
                    </a:p>
                    <a:p>
                      <a:r>
                        <a:rPr lang="uk-UA" dirty="0" smtClean="0"/>
                        <a:t>“ Діагностика реальної структури ціннісних орієнтації особистості ”</a:t>
                      </a:r>
                      <a:endParaRPr lang="ru-RU" dirty="0"/>
                    </a:p>
                  </a:txBody>
                  <a:tcPr/>
                </a:tc>
              </a:tr>
              <a:tr h="734611">
                <a:tc>
                  <a:txBody>
                    <a:bodyPr/>
                    <a:lstStyle/>
                    <a:p>
                      <a:r>
                        <a:rPr lang="uk-UA" dirty="0" smtClean="0"/>
                        <a:t>Потребнісно - мотиваційна сфера особистості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Розвиток потребнісно – мотиваційної</a:t>
                      </a:r>
                      <a:r>
                        <a:rPr lang="uk-UA" baseline="0" dirty="0" smtClean="0"/>
                        <a:t>  </a:t>
                      </a:r>
                      <a:r>
                        <a:rPr lang="uk-UA" dirty="0" smtClean="0"/>
                        <a:t>сфери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Методика діагностики О.Ф. Потьомкіної</a:t>
                      </a:r>
                      <a:endParaRPr lang="ru-RU" dirty="0"/>
                    </a:p>
                  </a:txBody>
                  <a:tcPr/>
                </a:tc>
              </a:tr>
              <a:tr h="709076">
                <a:tc>
                  <a:txBody>
                    <a:bodyPr/>
                    <a:lstStyle/>
                    <a:p>
                      <a:r>
                        <a:rPr lang="uk-UA" dirty="0" smtClean="0"/>
                        <a:t>Духовний потенціал</a:t>
                      </a:r>
                      <a:r>
                        <a:rPr lang="uk-UA" baseline="0" dirty="0" smtClean="0"/>
                        <a:t> особистості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Розвиток духовного потенціалу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Методика Е.О.</a:t>
                      </a:r>
                      <a:r>
                        <a:rPr lang="uk-UA" dirty="0" err="1" smtClean="0"/>
                        <a:t>Помиткіна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“ Духовний потенціал ” </a:t>
                      </a:r>
                      <a:endParaRPr lang="ru-RU" dirty="0"/>
                    </a:p>
                  </a:txBody>
                  <a:tcPr/>
                </a:tc>
              </a:tr>
              <a:tr h="959987"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Розвиненість особистісної складової духовної культури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Рівень  розвитку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Анкети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81887"/>
            <a:ext cx="88582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1928827"/>
          </a:xfrm>
        </p:spPr>
        <p:txBody>
          <a:bodyPr/>
          <a:lstStyle/>
          <a:p>
            <a:pPr lvl="5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8604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Рівень життєвої </a:t>
            </a:r>
            <a:r>
              <a:rPr lang="uk-UA" sz="2400" b="1" dirty="0" err="1" smtClean="0">
                <a:solidFill>
                  <a:srgbClr val="0070C0"/>
                </a:solidFill>
              </a:rPr>
              <a:t>компетентнісної</a:t>
            </a:r>
            <a:r>
              <a:rPr lang="uk-UA" sz="2400" b="1" dirty="0" smtClean="0">
                <a:solidFill>
                  <a:srgbClr val="0070C0"/>
                </a:solidFill>
              </a:rPr>
              <a:t> складової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духовного розвитку учнів 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428736"/>
          <a:ext cx="9001156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бібліотека\Фон для презентации\ФОН\сми42847249_1240322297_лорпп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Що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найголовніше</a:t>
            </a:r>
            <a:r>
              <a:rPr lang="ru-RU" sz="2000" b="1" dirty="0" smtClean="0">
                <a:solidFill>
                  <a:srgbClr val="7030A0"/>
                </a:solidFill>
              </a:rPr>
              <a:t> для тебе в </a:t>
            </a:r>
            <a:r>
              <a:rPr lang="ru-RU" sz="2000" b="1" dirty="0" err="1" smtClean="0">
                <a:solidFill>
                  <a:srgbClr val="7030A0"/>
                </a:solidFill>
              </a:rPr>
              <a:t>житті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(</a:t>
            </a:r>
            <a:r>
              <a:rPr lang="ru-RU" sz="2000" b="1" dirty="0" err="1" smtClean="0">
                <a:solidFill>
                  <a:srgbClr val="7030A0"/>
                </a:solidFill>
              </a:rPr>
              <a:t>чого</a:t>
            </a:r>
            <a:r>
              <a:rPr lang="ru-RU" sz="2000" b="1" dirty="0" smtClean="0">
                <a:solidFill>
                  <a:srgbClr val="7030A0"/>
                </a:solidFill>
              </a:rPr>
              <a:t> ти </a:t>
            </a:r>
            <a:r>
              <a:rPr lang="ru-RU" sz="2000" b="1" dirty="0" err="1" smtClean="0">
                <a:solidFill>
                  <a:srgbClr val="7030A0"/>
                </a:solidFill>
              </a:rPr>
              <a:t>хочеш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домогтися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передусім</a:t>
            </a:r>
            <a:r>
              <a:rPr lang="ru-RU" sz="2000" b="1" dirty="0" smtClean="0">
                <a:solidFill>
                  <a:srgbClr val="7030A0"/>
                </a:solidFill>
              </a:rPr>
              <a:t>)?»  </a:t>
            </a:r>
            <a:r>
              <a:rPr lang="uk-UA" sz="2000" dirty="0" smtClean="0"/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357354" y="1600200"/>
            <a:ext cx="9644130" cy="4114815"/>
          </a:xfrm>
        </p:spPr>
        <p:txBody>
          <a:bodyPr>
            <a:normAutofit/>
          </a:bodyPr>
          <a:lstStyle/>
          <a:p>
            <a:pPr lvl="5">
              <a:buNone/>
            </a:pPr>
            <a:r>
              <a:rPr lang="ru-RU" dirty="0" smtClean="0"/>
              <a:t>  </a:t>
            </a:r>
            <a:r>
              <a:rPr lang="ru-RU" dirty="0" err="1" smtClean="0"/>
              <a:t>фізична</a:t>
            </a:r>
            <a:r>
              <a:rPr lang="ru-RU" dirty="0" smtClean="0"/>
              <a:t> сила та </a:t>
            </a:r>
            <a:r>
              <a:rPr lang="ru-RU" dirty="0" err="1" smtClean="0"/>
              <a:t>здоров’я</a:t>
            </a:r>
            <a:r>
              <a:rPr lang="ru-RU" dirty="0" smtClean="0"/>
              <a:t>- 52,5%</a:t>
            </a:r>
          </a:p>
          <a:p>
            <a:pPr lvl="5">
              <a:buNone/>
            </a:pPr>
            <a:r>
              <a:rPr lang="ru-RU" dirty="0" smtClean="0"/>
              <a:t>  </a:t>
            </a:r>
            <a:r>
              <a:rPr lang="ru-RU" dirty="0" err="1" smtClean="0"/>
              <a:t>цікава</a:t>
            </a:r>
            <a:r>
              <a:rPr lang="ru-RU" dirty="0" smtClean="0"/>
              <a:t> робота – 38,9%</a:t>
            </a:r>
          </a:p>
          <a:p>
            <a:pPr lvl="5">
              <a:buNone/>
            </a:pP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людям – 32,8%</a:t>
            </a:r>
            <a:r>
              <a:rPr lang="ru-RU" b="1" dirty="0" smtClean="0"/>
              <a:t> </a:t>
            </a:r>
          </a:p>
          <a:p>
            <a:pPr lvl="5">
              <a:buNone/>
            </a:pPr>
            <a:r>
              <a:rPr lang="ru-RU" dirty="0" smtClean="0"/>
              <a:t> 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грошей - 38,4% </a:t>
            </a:r>
          </a:p>
          <a:p>
            <a:pPr lvl="5">
              <a:buNone/>
            </a:pP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оточуючих</a:t>
            </a:r>
            <a:r>
              <a:rPr lang="ru-RU" dirty="0" smtClean="0"/>
              <a:t>  - 25,8% </a:t>
            </a:r>
          </a:p>
          <a:p>
            <a:pPr lvl="5">
              <a:buNone/>
            </a:pPr>
            <a:r>
              <a:rPr lang="ru-RU" dirty="0" err="1" smtClean="0"/>
              <a:t>займати</a:t>
            </a:r>
            <a:r>
              <a:rPr lang="ru-RU" dirty="0" smtClean="0"/>
              <a:t> </a:t>
            </a:r>
            <a:r>
              <a:rPr lang="ru-RU" dirty="0" err="1" smtClean="0"/>
              <a:t>впливову</a:t>
            </a:r>
            <a:r>
              <a:rPr lang="ru-RU" dirty="0" smtClean="0"/>
              <a:t> посаду -13,4%  </a:t>
            </a:r>
            <a:br>
              <a:rPr lang="ru-RU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768</Words>
  <Application>Microsoft Office PowerPoint</Application>
  <PresentationFormat>Экран (4:3)</PresentationFormat>
  <Paragraphs>205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Якщо ми йдемо до  знань та при цьому поступаємося в моралі, то ми йдемо не вперед, а назад.                                  Аристотель   Спочатку треба пробудити душу в дитині, а потім шліфувати розум. Надто багато в світі людей,  яким ніхто не допоміг пробуджуватись.                А.де Сент - Екзюпері </vt:lpstr>
      <vt:lpstr>Найвища цінність</vt:lpstr>
      <vt:lpstr>ОБ’ЄКТ ДОСЛІДЖЕННЯ </vt:lpstr>
      <vt:lpstr>Мета моніторингу </vt:lpstr>
      <vt:lpstr> Завдання моніторингового дослідження    </vt:lpstr>
      <vt:lpstr> Інструментарій   </vt:lpstr>
      <vt:lpstr>ПСИХОДІАГНОСТИЧНІ КРИТЕРІЇ ТА ІНСТРУМЕНТАРІЙ ДОСЛІДЖЕННЯ РІВНЯ РОЗВИТКУ ОСОБИСТІСНОЇ СКЛАДОВОЇ ДУХОВНОЇ КУЛЬТУРИ УЧНІВ </vt:lpstr>
      <vt:lpstr> </vt:lpstr>
      <vt:lpstr>«Що найголовніше для тебе в житті  (чого ти хочеш домогтися передусім)?»   </vt:lpstr>
      <vt:lpstr>Рівень вихованості учнів  </vt:lpstr>
      <vt:lpstr> </vt:lpstr>
      <vt:lpstr> </vt:lpstr>
      <vt:lpstr> </vt:lpstr>
      <vt:lpstr>Фактори, що негативно впливають на духовний ріст молоді</vt:lpstr>
      <vt:lpstr>Духовний розвиток особистості у виховній системі школи   “Серце в долонях” </vt:lpstr>
      <vt:lpstr>В основу виховної системи школи покладено філософські ідеї: </vt:lpstr>
      <vt:lpstr>Основні ідеї виховної системи.  Перша ідея “ Амфора  любові ”</vt:lpstr>
      <vt:lpstr>Друга ідея “ Країна любові ” </vt:lpstr>
      <vt:lpstr>Третя  ідея “ П'ять кроків духовності ” </vt:lpstr>
      <vt:lpstr>Засоби виховного впливу</vt:lpstr>
      <vt:lpstr>Слайд 21</vt:lpstr>
      <vt:lpstr>Слайд 22</vt:lpstr>
      <vt:lpstr>Слайд 23</vt:lpstr>
      <vt:lpstr>Слайд 24</vt:lpstr>
      <vt:lpstr>Родинні свята в школі </vt:lpstr>
      <vt:lpstr>  </vt:lpstr>
      <vt:lpstr>Виховання  працею    </vt:lpstr>
      <vt:lpstr>Слайд 28</vt:lpstr>
      <vt:lpstr>Слайд 29</vt:lpstr>
      <vt:lpstr>Слайд 30</vt:lpstr>
      <vt:lpstr>Слайд 31</vt:lpstr>
      <vt:lpstr>Слайд 32</vt:lpstr>
      <vt:lpstr>Слайд 33</vt:lpstr>
      <vt:lpstr>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Таня</cp:lastModifiedBy>
  <cp:revision>174</cp:revision>
  <dcterms:created xsi:type="dcterms:W3CDTF">2016-11-14T17:05:57Z</dcterms:created>
  <dcterms:modified xsi:type="dcterms:W3CDTF">2018-11-23T07:36:15Z</dcterms:modified>
</cp:coreProperties>
</file>